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9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19"/>
  </p:notesMasterIdLst>
  <p:sldIdLst>
    <p:sldId id="256" r:id="rId2"/>
    <p:sldId id="273" r:id="rId3"/>
    <p:sldId id="265" r:id="rId4"/>
    <p:sldId id="276" r:id="rId5"/>
    <p:sldId id="277" r:id="rId6"/>
    <p:sldId id="274" r:id="rId7"/>
    <p:sldId id="275" r:id="rId8"/>
    <p:sldId id="259" r:id="rId9"/>
    <p:sldId id="261" r:id="rId10"/>
    <p:sldId id="260" r:id="rId11"/>
    <p:sldId id="267" r:id="rId12"/>
    <p:sldId id="269" r:id="rId13"/>
    <p:sldId id="270" r:id="rId14"/>
    <p:sldId id="271" r:id="rId15"/>
    <p:sldId id="272" r:id="rId16"/>
    <p:sldId id="262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5" autoAdjust="0"/>
    <p:restoredTop sz="72481" autoAdjust="0"/>
  </p:normalViewPr>
  <p:slideViewPr>
    <p:cSldViewPr snapToGrid="0">
      <p:cViewPr varScale="1">
        <p:scale>
          <a:sx n="56" d="100"/>
          <a:sy n="56" d="100"/>
        </p:scale>
        <p:origin x="12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0D9B-0284-4CFF-B481-CCC7E7010F1F}" type="datetimeFigureOut">
              <a:rPr lang="en-US"/>
              <a:t>7/4/2017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5981F-4AA7-4A0F-85EF-AD00E8A58134}" type="slidenum">
              <a:rPr lang="en-US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6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bluetooth/BluetoothDevice.html#createRfcommSocketToServiceRecord(java.util.UUID)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L’idea del nostro capo progetto Piscitelli è nata dall’esigenza di riadattare qualcosa che già c’era all’era in cui tutto è controllato dal semplice smartphone. Da questo motivo deriva il suffisso 2.0</a:t>
            </a:r>
            <a:endParaRPr lang="it-IT" dirty="0"/>
          </a:p>
          <a:p>
            <a:r>
              <a:rPr lang="it-IT" dirty="0"/>
              <a:t>Come potete vedere è una cassaforte a cui è stato aggiunto un sistema che permette il controllo da smartphone, il quale, a sua volta, permette di sfruttare tutti i servizi.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67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Lo sviluppo dell’applicazione ha seguito tre fasi principali, la Definizione della grafica</a:t>
            </a:r>
          </a:p>
          <a:p>
            <a:r>
              <a:rPr lang="it-IT" dirty="0"/>
              <a:t>Della prima parte se ne è occupato in gran parte Piscitelli, implementando tutti i vari componenti e dando all’applicazione una forma più gradevole.</a:t>
            </a:r>
            <a:br>
              <a:rPr lang="it-IT" dirty="0"/>
            </a:br>
            <a:r>
              <a:rPr lang="it-IT" dirty="0"/>
              <a:t>Io ho implementato il </a:t>
            </a:r>
            <a:r>
              <a:rPr lang="it-IT" b="1" dirty="0"/>
              <a:t>menu di base usando l’elemento fragment ovvero,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elemento introdotto con Android 3, per la creazione di interfacce grafiche.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 una sorta di sub activity. Il suo funzionamento è legato a un’activity principale.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struttura di questo tipo di programmazione consiste nel creare diversi layout per ogni fragment “pagina” che implementeremo, poi esso va collegato a una corrispondete classe, proprio come se fosse un’activity, con la differenza che poi queste diverse pagine sono gestite da un’activity principale.</a:t>
            </a: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b="1" dirty="0"/>
              <a:t>E inoltre ho implementato un custom layout per la visualizzazione degli accessi.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150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fase seguente è stata l’implementazione della gestione dei file. Si è resa necessaria perché si voleva garantire la possibilità di utilizzare l’applicazione, in parte, anche quando l’applicazione non è connessa alla Cassaforte.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file di log che vengono registrati sono due: 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primo che memorizza i dati di accesso una volta che è stato eseguito con successo il login tramite connessione.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secondo che memorizza gli ultimi accessi scaricati.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2687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comunicare con la Cassaforte utilizza tre elementi: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classe “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BluetoothComIno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 principio di questa classe è quello di istanziare una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che ha come IP il MAC del modulo HC-06, e come porta richiama questo metodo,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BluetoothDevice.createRfcommSocketToServiceRecord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(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uuid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)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quale permette di aprire una connessione p2p.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la ricezione dei dati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Esso viene utilizzato poiché, oltre a un motivo di strettamente computazionale, nel sistema Android, questo tipo di operazioni non possono essere gestite dal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main-thread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bisogna utilizzare dei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worker-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Poiché i dati devono poi essere elaborati dal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diventa necessario l’utilizzo di questo oggetto, perché permette la comunicazione tra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main-thread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worker-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sintesi quindi, questo strumento fa da intermediario tra worker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utilizzando un oggetto di tipo Message, il quale viene aggiornato dal worker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passato tramite bundle al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cui poi viene elaborato.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="0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5462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 la programmazione della comunicazione Bluetooth sono stati riscontrati diversi problemi, soprattutto riguardanti la ricezione. Molte volte infatti venivano persi o duplicati caratteri.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problema derivava principalmente da due fattori: 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l’Arduino veniva utilizzato spesso in modalità “Debug” e ciò creava degli scompensi nella comunicazione.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Un’alimentazione non sufficiente. Questo è stato riscontrato nei casi in cui è stato usato un net-book come alimentatore, dal quale esce corrente in modo poco stabile. Se l’Arduino è collegato invece ad una fonte di alimentazione esterna, che non sia una porta USB del pc, questo problema non persiste.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Altri problemi sono emersi nuovamente per via dell’utilizzo del via del menu Fragment, per via del suo ciclo di vita differente rispetto alla normale activity.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Essendo collegati entrambi alla stessa activity, essi vengono creati allo stesso momento. Di conseguenza è stato necessario anche sincronizzare quale dei due si doveva connettere per primo, e le varie fasi di disconnessione e riconnessione.</a:t>
            </a:r>
          </a:p>
          <a:p>
            <a:r>
              <a:rPr lang="it-IT" b="1" dirty="0"/>
              <a:t>Questi problemi di comunicazione ci hanno portato via un tempo notevole. Li abbiamo affrontati assieme, soprattutto nelle ore di laboratorio durante il periodo scolastico.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12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quanto riguarda gli sviluppi futuri, abbiamo pensato che sarebbe opportuno sostituire l’Arduino con un </a:t>
            </a:r>
            <a:r>
              <a:rPr lang="it-IT" dirty="0" err="1"/>
              <a:t>Raspberry</a:t>
            </a:r>
            <a:r>
              <a:rPr lang="it-IT" dirty="0"/>
              <a:t>. È più adatto e più performante, in quanto è un vero e proprio computer in miniatura.</a:t>
            </a:r>
          </a:p>
          <a:p>
            <a:r>
              <a:rPr lang="it-IT" dirty="0"/>
              <a:t>Sostituendo questa scheda sarebbe poi aggiungere una piccola video camera in modo tale da fotografare chi tenta un accesso più volte.</a:t>
            </a:r>
            <a:br>
              <a:rPr lang="it-IT" dirty="0"/>
            </a:br>
            <a:r>
              <a:rPr lang="it-IT" dirty="0"/>
              <a:t>Inoltre sarebbe pure opportuno sfruttare la comunicazione </a:t>
            </a:r>
            <a:r>
              <a:rPr lang="it-IT" dirty="0" err="1"/>
              <a:t>wifi</a:t>
            </a:r>
            <a:r>
              <a:rPr lang="it-IT" dirty="0"/>
              <a:t> in modo tale da ampliare la possibilità di controllo, soprattutto quando si è fuori sede. </a:t>
            </a:r>
            <a:br>
              <a:rPr lang="it-IT" dirty="0"/>
            </a:br>
            <a:r>
              <a:rPr lang="it-IT" dirty="0"/>
              <a:t>Magari sfruttando un web service.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968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54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Quindi l’innovazione del nostro progetto sta nella possibilità di tenere monitorato l’utilizzo che ne viene fatto. Questo è reso possibile grazie a un registro degli accessi, consultabile da app Android, tramite il quale è possibile risalire agl’accesi effettuati.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50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cassaforte è stata progettata per poter funzionare con due modalità di utilizzo:</a:t>
            </a:r>
          </a:p>
          <a:p>
            <a:endParaRPr lang="it-IT" dirty="0"/>
          </a:p>
          <a:p>
            <a:r>
              <a:rPr lang="it-IT" dirty="0"/>
              <a:t>Da normale cassaforte:</a:t>
            </a:r>
            <a:br>
              <a:rPr lang="it-IT" dirty="0"/>
            </a:br>
            <a:r>
              <a:rPr lang="it-IT" dirty="0"/>
              <a:t>	L’accesso ad essa sarà garantito anche se non si sceglie di utilizzare l’app. Le funzionalità però più innovative, riguardanti la gestione e il controllo degli 	accessi non saranno utilizzabili.</a:t>
            </a:r>
          </a:p>
          <a:p>
            <a:r>
              <a:rPr lang="it-IT" dirty="0"/>
              <a:t>Tramite applicazione:</a:t>
            </a:r>
            <a:br>
              <a:rPr lang="it-IT" dirty="0"/>
            </a:br>
            <a:r>
              <a:rPr lang="it-IT" dirty="0"/>
              <a:t>	Questa modalità di utilizzo obbliga l’utente a registrare un account. All’account viene collegata un’impronta digitale, la quale permette al sistema di 	identificare univocamente ogni utente.	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135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Più nel dettaglio il funzionamento è questo:</a:t>
            </a:r>
            <a:br>
              <a:rPr lang="it-IT" dirty="0"/>
            </a:br>
            <a:r>
              <a:rPr lang="it-IT" dirty="0"/>
              <a:t>L’utente esegue il login, se è il primo accesso, allora l’app invierà, tramite Bluetooth, la richiesta di login all’Arduino.</a:t>
            </a:r>
            <a:br>
              <a:rPr lang="it-IT" dirty="0"/>
            </a:br>
            <a:r>
              <a:rPr lang="it-IT" dirty="0"/>
              <a:t>L’Arduino una volta eseguiti i dovuti controlli in base ai dati ricevuti, invierà una risposta.</a:t>
            </a:r>
          </a:p>
          <a:p>
            <a:r>
              <a:rPr lang="it-IT" dirty="0"/>
              <a:t>Se è corretta, l’app, registrerà i dati di login su un file di log, cosi che l’utente possa accedere all’app anche quando non è connessa oltre che a velocizzare i login futuri.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7927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Una volta che l’utente è autenticato potrà accedere ai due servizi principali:</a:t>
            </a:r>
            <a:br>
              <a:rPr lang="it-IT" dirty="0"/>
            </a:br>
            <a:r>
              <a:rPr lang="it-IT" dirty="0"/>
              <a:t>Controllare gli accessi</a:t>
            </a:r>
          </a:p>
          <a:p>
            <a:r>
              <a:rPr lang="it-IT" dirty="0"/>
              <a:t>Aprire la cassaforte da telefono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32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 punto di vista software abbiamo sviluppato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applicazioni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per Arduino, usando il linguaggio proprio di Arduino, e una Android, usando quindi java per Android e il namespace per Android  di XML per i componenti grafici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480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 ambienti di sviluppo che abbiamo scelto di utilizzare sono stati Android Studio e L’IDE di Arduino.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997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Lo sviluppo è stato organizzato in modo da poter lavorare in parallelo quanto più possibile, in modo da velocizzare i tempi.</a:t>
            </a:r>
          </a:p>
          <a:p>
            <a:r>
              <a:rPr lang="it-IT" dirty="0"/>
              <a:t>Riferimento alla suddivisione del lavoro.</a:t>
            </a:r>
            <a:br>
              <a:rPr lang="it-IT" dirty="0"/>
            </a:br>
            <a:r>
              <a:rPr lang="it-IT" dirty="0"/>
              <a:t>Specificare che poi questa parte sarà approfondita dal capo progetto.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2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5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31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8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8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3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2561" y="851779"/>
            <a:ext cx="7766936" cy="1646302"/>
          </a:xfrm>
        </p:spPr>
        <p:txBody>
          <a:bodyPr/>
          <a:lstStyle/>
          <a:p>
            <a:r>
              <a:rPr lang="en-US" dirty="0" err="1"/>
              <a:t>Cassaforte</a:t>
            </a:r>
            <a:r>
              <a:rPr lang="en-US" dirty="0"/>
              <a:t> 2.0</a:t>
            </a:r>
            <a:endParaRPr lang="en-US" dirty="0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5225" y="3119647"/>
            <a:ext cx="7767637" cy="15575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it-IT" sz="2400" i="1" dirty="0">
                <a:solidFill>
                  <a:schemeClr val="tx1"/>
                </a:solidFill>
              </a:rPr>
              <a:t>Giuseppe Leggio, 5^A  Informatico e Telecomunicazioni.</a:t>
            </a:r>
          </a:p>
          <a:p>
            <a:pPr algn="ctr"/>
            <a:r>
              <a:rPr lang="it-IT" sz="2400" i="1" dirty="0">
                <a:solidFill>
                  <a:schemeClr val="tx1"/>
                </a:solidFill>
              </a:rPr>
              <a:t>Esame di Stato anno scolastico 2016/17.</a:t>
            </a:r>
          </a:p>
          <a:p>
            <a:pPr algn="ctr"/>
            <a:r>
              <a:rPr lang="it-IT" sz="2400" i="1" dirty="0">
                <a:solidFill>
                  <a:schemeClr val="tx1"/>
                </a:solidFill>
              </a:rPr>
              <a:t>Componenti gruppo</a:t>
            </a:r>
            <a:r>
              <a:rPr lang="it-IT" sz="2400" dirty="0">
                <a:solidFill>
                  <a:schemeClr val="tx1"/>
                </a:solidFill>
              </a:rPr>
              <a:t>: </a:t>
            </a:r>
            <a:r>
              <a:rPr lang="it-IT" sz="2400" i="1" dirty="0">
                <a:solidFill>
                  <a:schemeClr val="tx1"/>
                </a:solidFill>
              </a:rPr>
              <a:t>Piscitelli Federico</a:t>
            </a:r>
            <a:r>
              <a:rPr lang="it-IT" sz="2400" i="1" dirty="0">
                <a:solidFill>
                  <a:schemeClr val="tx1"/>
                </a:solidFill>
                <a:latin typeface="Trebuchet MS"/>
              </a:rPr>
              <a:t>, </a:t>
            </a:r>
            <a:r>
              <a:rPr lang="it-IT" sz="2400" i="1" dirty="0">
                <a:solidFill>
                  <a:schemeClr val="tx1"/>
                </a:solidFill>
              </a:rPr>
              <a:t>Perego Daniele, </a:t>
            </a:r>
            <a:r>
              <a:rPr lang="it-IT" sz="2400" i="1" dirty="0">
                <a:solidFill>
                  <a:schemeClr val="tx1"/>
                </a:solidFill>
                <a:latin typeface="Trebuchet MS"/>
              </a:rPr>
              <a:t>Rosselli Mattia.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Ambienti di sviluppo utilizzati</a:t>
            </a:r>
          </a:p>
        </p:txBody>
      </p:sp>
      <p:pic>
        <p:nvPicPr>
          <p:cNvPr id="4" name="Immagine 3" descr="Android_Studio_icon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60589"/>
            <a:ext cx="2743200" cy="27432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514975" y="490666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/>
              <a:t>Arduino IDE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371600" y="49339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Android Studio</a:t>
            </a:r>
          </a:p>
        </p:txBody>
      </p:sp>
      <p:pic>
        <p:nvPicPr>
          <p:cNvPr id="8" name="Immagine 7" descr="ard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2160589"/>
            <a:ext cx="4701845" cy="2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Sviluppo applicazione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6819156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dirty="0"/>
              <a:t>Ho contribuito al progetto realizzando, in collaborazione con il capo progetto Federico Piscitelli, l’app Android </a:t>
            </a:r>
            <a:r>
              <a:rPr lang="it-IT" sz="2400" b="1" i="1" dirty="0"/>
              <a:t>SafeV2</a:t>
            </a:r>
            <a:r>
              <a:rPr lang="it-IT" sz="2400" dirty="0"/>
              <a:t>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140A9E2-ABEA-4EE5-B477-02DDFCC2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48" y="3118703"/>
            <a:ext cx="3152848" cy="3152848"/>
          </a:xfrm>
          <a:prstGeom prst="roundRect">
            <a:avLst>
              <a:gd name="adj" fmla="val 16667"/>
            </a:avLst>
          </a:prstGeom>
          <a:ln w="1905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2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FF7C7-BE06-4736-95A4-B9104CD9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sviluppo Android:</a:t>
            </a:r>
            <a:br>
              <a:rPr lang="it-IT" dirty="0"/>
            </a:br>
            <a:r>
              <a:rPr lang="it-IT" dirty="0"/>
              <a:t>Fase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1BF247-7024-484A-9C42-80372F0F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9789"/>
            <a:ext cx="8596668" cy="4281573"/>
          </a:xfrm>
        </p:spPr>
        <p:txBody>
          <a:bodyPr/>
          <a:lstStyle/>
          <a:p>
            <a:r>
              <a:rPr lang="it-IT" sz="2800" dirty="0"/>
              <a:t>Definizione della grafica:</a:t>
            </a:r>
          </a:p>
          <a:p>
            <a:pPr lvl="1"/>
            <a:r>
              <a:rPr lang="it-IT" sz="2400" dirty="0"/>
              <a:t>Menu fragment;</a:t>
            </a:r>
          </a:p>
          <a:p>
            <a:pPr lvl="1"/>
            <a:r>
              <a:rPr lang="it-IT" sz="2400" dirty="0"/>
              <a:t>Custom layout per accessi;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4121A25-51FD-4BC6-BF7B-197F7CB0B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91" y="796505"/>
            <a:ext cx="3493913" cy="58689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5D40D-E041-4801-9D23-FE2AB212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097" y="744181"/>
            <a:ext cx="3556762" cy="592131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68F38E1-0C5A-4809-8086-F449E99AA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097" y="744181"/>
            <a:ext cx="3620592" cy="59213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08BD553-226D-4E42-93AE-3368409B3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285" y="744181"/>
            <a:ext cx="3632832" cy="5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FF7C7-BE06-4736-95A4-B9104CD9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sviluppo Android: Fase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1BF247-7024-484A-9C42-80372F0F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it-IT" sz="2800" dirty="0"/>
              <a:t>Gestione dei file:</a:t>
            </a:r>
          </a:p>
          <a:p>
            <a:pPr lvl="1"/>
            <a:r>
              <a:rPr lang="it-IT" sz="2400" dirty="0"/>
              <a:t>File log per accedere senza connessione;</a:t>
            </a:r>
          </a:p>
          <a:p>
            <a:pPr lvl="1"/>
            <a:r>
              <a:rPr lang="it-IT" sz="2400" dirty="0"/>
              <a:t>File log per accessi scaricati.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7EE2ED-A422-43DD-AACE-D6A6934DC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41"/>
          <a:stretch/>
        </p:blipFill>
        <p:spPr>
          <a:xfrm>
            <a:off x="346153" y="4098931"/>
            <a:ext cx="11600173" cy="23614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468B425-DD3D-4E69-B862-9793F1F1F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44" t="37980" r="15467" b="26420"/>
          <a:stretch/>
        </p:blipFill>
        <p:spPr>
          <a:xfrm>
            <a:off x="346153" y="4098931"/>
            <a:ext cx="11025688" cy="2172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519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FF7C7-BE06-4736-95A4-B9104CD9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sviluppo Android: Fase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1BF247-7024-484A-9C42-80372F0F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29" y="1761352"/>
            <a:ext cx="8596668" cy="4643883"/>
          </a:xfrm>
        </p:spPr>
        <p:txBody>
          <a:bodyPr/>
          <a:lstStyle/>
          <a:p>
            <a:r>
              <a:rPr lang="it-IT" sz="2800" dirty="0"/>
              <a:t>Implementazione della comunicazione:</a:t>
            </a:r>
          </a:p>
          <a:p>
            <a:pPr lvl="1"/>
            <a:r>
              <a:rPr lang="it-IT" sz="2400" dirty="0"/>
              <a:t>Classe per criptare i dati trasmessi;</a:t>
            </a:r>
          </a:p>
          <a:p>
            <a:pPr lvl="1"/>
            <a:r>
              <a:rPr lang="it-IT" sz="2400" dirty="0"/>
              <a:t>Classe </a:t>
            </a:r>
            <a:r>
              <a:rPr lang="it-IT" sz="2400" b="1" i="1" dirty="0"/>
              <a:t>BluetoothComIno.java</a:t>
            </a:r>
            <a:r>
              <a:rPr lang="it-IT" sz="2400" dirty="0"/>
              <a:t>;</a:t>
            </a:r>
          </a:p>
          <a:p>
            <a:pPr lvl="1"/>
            <a:r>
              <a:rPr lang="it-IT" sz="2400" dirty="0"/>
              <a:t>Thread ricezione;</a:t>
            </a:r>
          </a:p>
          <a:p>
            <a:pPr lvl="1"/>
            <a:r>
              <a:rPr lang="it-IT" sz="2400" dirty="0"/>
              <a:t>Handler;</a:t>
            </a:r>
          </a:p>
          <a:p>
            <a:pPr lvl="1"/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 descr="Ritaglio schermata">
            <a:extLst>
              <a:ext uri="{FF2B5EF4-FFF2-40B4-BE49-F238E27FC236}">
                <a16:creationId xmlns:a16="http://schemas.microsoft.com/office/drawing/2014/main" id="{45B1B658-01DF-4D06-9A89-BDC3900F59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0486" y="3319432"/>
            <a:ext cx="7220824" cy="21643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magine 4" descr="Ritaglio schermata">
            <a:extLst>
              <a:ext uri="{FF2B5EF4-FFF2-40B4-BE49-F238E27FC236}">
                <a16:creationId xmlns:a16="http://schemas.microsoft.com/office/drawing/2014/main" id="{BFD46625-D285-48D4-9E85-D8823F02DD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81120" y="4693603"/>
            <a:ext cx="7397286" cy="21643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magine 5" descr="Ritaglio schermata">
            <a:extLst>
              <a:ext uri="{FF2B5EF4-FFF2-40B4-BE49-F238E27FC236}">
                <a16:creationId xmlns:a16="http://schemas.microsoft.com/office/drawing/2014/main" id="{A033B558-5431-49A7-BCED-2DCE4A4E952D}"/>
              </a:ext>
            </a:extLst>
          </p:cNvPr>
          <p:cNvPicPr/>
          <p:nvPr/>
        </p:nvPicPr>
        <p:blipFill rotWithShape="1">
          <a:blip r:embed="rId5"/>
          <a:srcRect r="21014"/>
          <a:stretch/>
        </p:blipFill>
        <p:spPr>
          <a:xfrm>
            <a:off x="5748421" y="2732987"/>
            <a:ext cx="6659351" cy="24701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35DF7FB-D2D5-465D-84F7-D0CF86077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288" y="216670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805AF-A800-4B5A-AA3B-7383FB1D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Problematiche riscontrate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3B9AF9-F5EF-4D9A-B4BE-62C0CB819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996"/>
            <a:ext cx="8596668" cy="4540367"/>
          </a:xfrm>
        </p:spPr>
        <p:txBody>
          <a:bodyPr>
            <a:normAutofit/>
          </a:bodyPr>
          <a:lstStyle/>
          <a:p>
            <a:r>
              <a:rPr lang="it-IT" sz="2800" dirty="0"/>
              <a:t>Approccio differente rispetto alle normali activity</a:t>
            </a:r>
          </a:p>
          <a:p>
            <a:pPr lvl="1"/>
            <a:r>
              <a:rPr lang="it-IT" sz="2400" dirty="0"/>
              <a:t>Diverso modo di collegare oggetti GUI</a:t>
            </a:r>
          </a:p>
          <a:p>
            <a:pPr lvl="1"/>
            <a:r>
              <a:rPr lang="it-IT" sz="2400" dirty="0"/>
              <a:t>Ciclo di vita del fragment differente rispetto alla normale activity</a:t>
            </a:r>
          </a:p>
          <a:p>
            <a:r>
              <a:rPr lang="it-IT" sz="2800" dirty="0"/>
              <a:t>Errata ricezione dei messaggi</a:t>
            </a:r>
          </a:p>
          <a:p>
            <a:pPr lvl="1"/>
            <a:r>
              <a:rPr lang="it-IT" sz="2400" dirty="0"/>
              <a:t>Alimentazione non adeguata</a:t>
            </a:r>
          </a:p>
          <a:p>
            <a:pPr lvl="1"/>
            <a:r>
              <a:rPr lang="it-IT" sz="2400" dirty="0"/>
              <a:t>Debug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7CDA3A-B24F-4B0B-90B3-F81CAC30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4" y="4884955"/>
            <a:ext cx="7668851" cy="6814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8E520EB-7219-4025-B81F-E48BD1601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14" y="5622280"/>
            <a:ext cx="9616703" cy="1131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74A369A-B186-4B7F-ACD9-89A93B66E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142" y="2930981"/>
            <a:ext cx="2483251" cy="248325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6CFE19E-B4B5-429D-8951-E1A35847D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185" y="2881251"/>
            <a:ext cx="3637046" cy="2295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00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404040"/>
                </a:solidFill>
                <a:latin typeface="Trebuchet MS"/>
              </a:rPr>
              <a:t>Delle possibili migliorie al prototipo potrebbero essere: </a:t>
            </a:r>
          </a:p>
          <a:p>
            <a:r>
              <a:rPr lang="it-IT" sz="2400" dirty="0">
                <a:solidFill>
                  <a:srgbClr val="404040"/>
                </a:solidFill>
              </a:rPr>
              <a:t>L' utilizzo di </a:t>
            </a:r>
            <a:r>
              <a:rPr lang="it-IT" sz="2400" dirty="0" err="1">
                <a:solidFill>
                  <a:srgbClr val="404040"/>
                </a:solidFill>
              </a:rPr>
              <a:t>Raspberry</a:t>
            </a:r>
            <a:r>
              <a:rPr lang="it-IT" sz="2400" dirty="0">
                <a:solidFill>
                  <a:srgbClr val="404040"/>
                </a:solidFill>
              </a:rPr>
              <a:t> al posto di Arduino Mega </a:t>
            </a:r>
          </a:p>
          <a:p>
            <a:r>
              <a:rPr lang="it-IT" sz="2400" dirty="0">
                <a:solidFill>
                  <a:srgbClr val="404040"/>
                </a:solidFill>
              </a:rPr>
              <a:t>L</a:t>
            </a:r>
            <a:r>
              <a:rPr lang="it-IT" sz="2400" dirty="0">
                <a:solidFill>
                  <a:srgbClr val="404040"/>
                </a:solidFill>
                <a:latin typeface="Trebuchet MS"/>
              </a:rPr>
              <a:t>' aggiunta di una fotocamera </a:t>
            </a:r>
          </a:p>
          <a:p>
            <a:r>
              <a:rPr lang="it-IT" sz="2400" dirty="0">
                <a:solidFill>
                  <a:srgbClr val="404040"/>
                </a:solidFill>
                <a:latin typeface="Trebuchet MS"/>
              </a:rPr>
              <a:t>L' utilizzo di un modulo </a:t>
            </a:r>
            <a:r>
              <a:rPr lang="it-IT" sz="2400" dirty="0" err="1">
                <a:solidFill>
                  <a:srgbClr val="404040"/>
                </a:solidFill>
                <a:latin typeface="Trebuchet MS"/>
              </a:rPr>
              <a:t>WiFi</a:t>
            </a:r>
            <a:r>
              <a:rPr lang="it-IT" sz="2400" dirty="0">
                <a:solidFill>
                  <a:srgbClr val="404040"/>
                </a:solidFill>
                <a:latin typeface="Trebuchet MS"/>
              </a:rPr>
              <a:t> al posto del </a:t>
            </a:r>
            <a:r>
              <a:rPr lang="it-IT" sz="2400" dirty="0" err="1">
                <a:solidFill>
                  <a:srgbClr val="404040"/>
                </a:solidFill>
                <a:latin typeface="Trebuchet MS"/>
              </a:rPr>
              <a:t>bluetooth</a:t>
            </a:r>
            <a:endParaRPr lang="it-IT" sz="2400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5pcs-lot-font-b-Raspberry-b-font-font-b-Pi-b-font-Camera-5-megapixel-OV56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229099"/>
            <a:ext cx="2743200" cy="2314575"/>
          </a:xfrm>
          <a:prstGeom prst="rect">
            <a:avLst/>
          </a:prstGeom>
        </p:spPr>
      </p:pic>
      <p:pic>
        <p:nvPicPr>
          <p:cNvPr id="6" name="Immagine 6" descr="Raspberry_Pi_2_Model_B_v1.1_front_angle_n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4229100"/>
            <a:ext cx="2743200" cy="2000250"/>
          </a:xfrm>
          <a:prstGeom prst="rect">
            <a:avLst/>
          </a:prstGeom>
        </p:spPr>
      </p:pic>
      <p:pic>
        <p:nvPicPr>
          <p:cNvPr id="8" name="Immagine 8" descr="Wif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4612796"/>
            <a:ext cx="2743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 / Sitografia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Arduino.cc </a:t>
            </a:r>
          </a:p>
          <a:p>
            <a:r>
              <a:rPr lang="it-IT" dirty="0"/>
              <a:t>Stackoverflow.com</a:t>
            </a:r>
          </a:p>
          <a:p>
            <a:r>
              <a:rPr lang="it-IT" dirty="0"/>
              <a:t>Developer.android.com</a:t>
            </a:r>
          </a:p>
          <a:p>
            <a:r>
              <a:rPr lang="it-IT" dirty="0"/>
              <a:t>Androidworld.it</a:t>
            </a:r>
          </a:p>
        </p:txBody>
      </p:sp>
    </p:spTree>
    <p:extLst>
      <p:ext uri="{BB962C8B-B14F-4D97-AF65-F5344CB8AC3E}">
        <p14:creationId xmlns:p14="http://schemas.microsoft.com/office/powerpoint/2010/main" val="1265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158D3-AA62-4172-BC74-D0E1100C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innovative: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7AC189-2E9A-425A-B255-D96B392D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1767"/>
            <a:ext cx="8596668" cy="4419596"/>
          </a:xfrm>
        </p:spPr>
        <p:txBody>
          <a:bodyPr/>
          <a:lstStyle/>
          <a:p>
            <a:r>
              <a:rPr lang="it-IT" sz="2400" b="1" dirty="0"/>
              <a:t>Registrazione</a:t>
            </a:r>
            <a:r>
              <a:rPr lang="it-IT" sz="2400" dirty="0"/>
              <a:t> di un </a:t>
            </a:r>
            <a:r>
              <a:rPr lang="it-IT" sz="2400" b="1" dirty="0"/>
              <a:t>account</a:t>
            </a:r>
          </a:p>
          <a:p>
            <a:r>
              <a:rPr lang="it-IT" sz="2400" b="1" dirty="0"/>
              <a:t>Gestione</a:t>
            </a:r>
            <a:r>
              <a:rPr lang="it-IT" sz="2400" dirty="0"/>
              <a:t>  e </a:t>
            </a:r>
            <a:r>
              <a:rPr lang="it-IT" sz="2400" b="1" dirty="0"/>
              <a:t>controllo </a:t>
            </a:r>
            <a:r>
              <a:rPr lang="it-IT" sz="2400" dirty="0"/>
              <a:t>degli </a:t>
            </a:r>
            <a:r>
              <a:rPr lang="it-IT" sz="2400" b="1" dirty="0"/>
              <a:t>accessi</a:t>
            </a:r>
            <a:r>
              <a:rPr lang="it-IT" sz="2400" dirty="0"/>
              <a:t> effettuati</a:t>
            </a:r>
            <a:endParaRPr lang="it-IT" sz="2400" b="1" dirty="0"/>
          </a:p>
          <a:p>
            <a:r>
              <a:rPr lang="it-IT" sz="2400" b="1" dirty="0"/>
              <a:t>Apertura</a:t>
            </a:r>
            <a:r>
              <a:rPr lang="it-IT" sz="2400" dirty="0"/>
              <a:t> cassaforte </a:t>
            </a:r>
            <a:r>
              <a:rPr lang="it-IT" sz="2400" b="1" dirty="0"/>
              <a:t>da</a:t>
            </a:r>
            <a:r>
              <a:rPr lang="it-IT" sz="2400" dirty="0"/>
              <a:t> </a:t>
            </a:r>
            <a:r>
              <a:rPr lang="it-IT" sz="2400" b="1" dirty="0"/>
              <a:t>smartphone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 descr="ImgMatur.png">
            <a:extLst>
              <a:ext uri="{FF2B5EF4-FFF2-40B4-BE49-F238E27FC236}">
                <a16:creationId xmlns:a16="http://schemas.microsoft.com/office/drawing/2014/main" id="{952C352F-DB86-4B00-8400-C7B59283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2"/>
          <a:stretch>
            <a:fillRect/>
          </a:stretch>
        </p:blipFill>
        <p:spPr>
          <a:xfrm>
            <a:off x="1705108" y="3483436"/>
            <a:ext cx="654112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708031"/>
            <a:ext cx="8596668" cy="43333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404040"/>
                </a:solidFill>
                <a:latin typeface="Trebuchet MS"/>
              </a:rPr>
              <a:t>La cassaforte ha principalmente </a:t>
            </a:r>
            <a:r>
              <a:rPr lang="it-IT" sz="2400" b="1" dirty="0">
                <a:solidFill>
                  <a:srgbClr val="404040"/>
                </a:solidFill>
                <a:latin typeface="Trebuchet MS"/>
              </a:rPr>
              <a:t>due possibilità di utilizzo</a:t>
            </a:r>
            <a:r>
              <a:rPr lang="it-IT" sz="2400" dirty="0">
                <a:solidFill>
                  <a:srgbClr val="404040"/>
                </a:solidFill>
                <a:latin typeface="Trebuchet MS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it-IT" sz="2400" dirty="0">
                <a:solidFill>
                  <a:srgbClr val="404040"/>
                </a:solidFill>
                <a:latin typeface="Trebuchet MS"/>
              </a:rPr>
              <a:t>Utilizzo </a:t>
            </a:r>
            <a:r>
              <a:rPr lang="it-IT" sz="2400" b="1" dirty="0">
                <a:solidFill>
                  <a:srgbClr val="404040"/>
                </a:solidFill>
                <a:latin typeface="Trebuchet MS"/>
              </a:rPr>
              <a:t>fisico</a:t>
            </a:r>
          </a:p>
          <a:p>
            <a:pPr>
              <a:buFont typeface="+mj-lt"/>
              <a:buAutoNum type="arabicPeriod"/>
            </a:pPr>
            <a:r>
              <a:rPr lang="it-IT" sz="2400" dirty="0">
                <a:solidFill>
                  <a:srgbClr val="404040"/>
                </a:solidFill>
                <a:latin typeface="Trebuchet MS"/>
              </a:rPr>
              <a:t>Utilizzo </a:t>
            </a:r>
            <a:r>
              <a:rPr lang="it-IT" sz="2400" b="1" dirty="0">
                <a:solidFill>
                  <a:srgbClr val="404040"/>
                </a:solidFill>
                <a:latin typeface="Trebuchet MS"/>
              </a:rPr>
              <a:t>tramite </a:t>
            </a:r>
            <a:r>
              <a:rPr lang="it-IT" sz="2400" b="1" dirty="0" err="1">
                <a:solidFill>
                  <a:srgbClr val="404040"/>
                </a:solidFill>
                <a:latin typeface="Trebuchet MS"/>
              </a:rPr>
              <a:t>app</a:t>
            </a:r>
            <a:endParaRPr lang="it-IT" sz="2400" b="1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>
              <a:buFont typeface="+mj-lt"/>
              <a:buAutoNum type="arabicPeriod"/>
            </a:pPr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WhatsApp Image 2017-06-15 at 10.46.2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81" y="3876676"/>
            <a:ext cx="2743510" cy="2476500"/>
          </a:xfrm>
          <a:prstGeom prst="rect">
            <a:avLst/>
          </a:prstGeom>
          <a:effectLst>
            <a:reflection blurRad="6350" stA="52000" endA="300" endPos="24000" dir="5400000" sy="-100000" algn="bl" rotWithShape="0"/>
            <a:softEdge rad="63500"/>
          </a:effectLst>
        </p:spPr>
      </p:pic>
      <p:pic>
        <p:nvPicPr>
          <p:cNvPr id="6" name="Immagine 6" descr="WhatsApp Image 2017-06-15 at 10.49.1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29" y="2834837"/>
            <a:ext cx="1986937" cy="3513899"/>
          </a:xfrm>
          <a:prstGeom prst="rect">
            <a:avLst/>
          </a:prstGeom>
          <a:effectLst>
            <a:reflection blurRad="6350" stA="50000" endA="300" endPos="18000" dist="508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9920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F41A-602F-4607-A350-A5862502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illustrativi: Registrazione</a:t>
            </a:r>
          </a:p>
        </p:txBody>
      </p:sp>
      <p:pic>
        <p:nvPicPr>
          <p:cNvPr id="4" name="Regist 480">
            <a:hlinkClick r:id="" action="ppaction://media"/>
            <a:extLst>
              <a:ext uri="{FF2B5EF4-FFF2-40B4-BE49-F238E27FC236}">
                <a16:creationId xmlns:a16="http://schemas.microsoft.com/office/drawing/2014/main" id="{2AE6BC02-D908-491C-BF08-7B48DDA522C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160588"/>
            <a:ext cx="6905625" cy="3881437"/>
          </a:xfrm>
        </p:spPr>
      </p:pic>
    </p:spTree>
    <p:extLst>
      <p:ext uri="{BB962C8B-B14F-4D97-AF65-F5344CB8AC3E}">
        <p14:creationId xmlns:p14="http://schemas.microsoft.com/office/powerpoint/2010/main" val="38650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CA9E1D-542C-4EC4-8BF7-6A828E0E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Illustrativi: Login</a:t>
            </a:r>
          </a:p>
        </p:txBody>
      </p:sp>
      <p:pic>
        <p:nvPicPr>
          <p:cNvPr id="4" name="Login 480">
            <a:hlinkClick r:id="" action="ppaction://media"/>
            <a:extLst>
              <a:ext uri="{FF2B5EF4-FFF2-40B4-BE49-F238E27FC236}">
                <a16:creationId xmlns:a16="http://schemas.microsoft.com/office/drawing/2014/main" id="{C1AAEA72-030F-4210-B621-CBB966BAF68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160588"/>
            <a:ext cx="6905625" cy="3881437"/>
          </a:xfrm>
        </p:spPr>
      </p:pic>
    </p:spTree>
    <p:extLst>
      <p:ext uri="{BB962C8B-B14F-4D97-AF65-F5344CB8AC3E}">
        <p14:creationId xmlns:p14="http://schemas.microsoft.com/office/powerpoint/2010/main" val="41786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1DCF6B-6EB7-4D43-9EDF-4A1E4A30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Funzionamento: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88B3D0-35B0-4810-A4F0-B6EFD66D8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1985"/>
            <a:ext cx="8596668" cy="4609377"/>
          </a:xfrm>
        </p:spPr>
        <p:txBody>
          <a:bodyPr>
            <a:normAutofit/>
          </a:bodyPr>
          <a:lstStyle/>
          <a:p>
            <a:r>
              <a:rPr lang="it-IT" sz="2400" dirty="0"/>
              <a:t>L’utente se ha già registrato l’account dovrà eseguire il login:</a:t>
            </a:r>
          </a:p>
          <a:p>
            <a:pPr lvl="1"/>
            <a:r>
              <a:rPr lang="it-IT" sz="2000" dirty="0"/>
              <a:t>Se è il primo accesso dell’utente:</a:t>
            </a:r>
          </a:p>
          <a:p>
            <a:pPr lvl="1"/>
            <a:r>
              <a:rPr lang="it-IT" sz="2000" dirty="0"/>
              <a:t>Così che se l’utente ha già eseguito l’accesso, utilizzerà il file di log: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89C12B-CF68-4802-B5F7-3C506C34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24" y="3497219"/>
            <a:ext cx="1566361" cy="2887800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6E4A097E-5E39-40B7-A879-556531567D54}"/>
              </a:ext>
            </a:extLst>
          </p:cNvPr>
          <p:cNvSpPr/>
          <p:nvPr/>
        </p:nvSpPr>
        <p:spPr>
          <a:xfrm>
            <a:off x="2668490" y="4305960"/>
            <a:ext cx="1026695" cy="802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FFC69E-0417-47A3-89C7-47734DDAB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85" y="3898891"/>
            <a:ext cx="1616241" cy="1616241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240C08A3-C9AE-4CD1-A13A-1B248CEFF68A}"/>
              </a:ext>
            </a:extLst>
          </p:cNvPr>
          <p:cNvSpPr/>
          <p:nvPr/>
        </p:nvSpPr>
        <p:spPr>
          <a:xfrm>
            <a:off x="5338760" y="4305958"/>
            <a:ext cx="1026695" cy="802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28010D2-226B-4745-9857-A3A59048A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427" y="3892435"/>
            <a:ext cx="2419350" cy="1724025"/>
          </a:xfrm>
          <a:prstGeom prst="rect">
            <a:avLst/>
          </a:prstGeom>
        </p:spPr>
      </p:pic>
      <p:sp>
        <p:nvSpPr>
          <p:cNvPr id="15" name="Freccia circolare in su 14">
            <a:extLst>
              <a:ext uri="{FF2B5EF4-FFF2-40B4-BE49-F238E27FC236}">
                <a16:creationId xmlns:a16="http://schemas.microsoft.com/office/drawing/2014/main" id="{24CCA84B-2CC6-4431-AEB2-7032E6F65672}"/>
              </a:ext>
            </a:extLst>
          </p:cNvPr>
          <p:cNvSpPr/>
          <p:nvPr/>
        </p:nvSpPr>
        <p:spPr>
          <a:xfrm>
            <a:off x="2117919" y="6041363"/>
            <a:ext cx="2592103" cy="8166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A9A8D96-F2E2-4858-B936-D931CA7E8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175" y="4174763"/>
            <a:ext cx="1866599" cy="18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BB0A8F-333E-47C9-8325-BCAC0206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FC57FE-4468-418B-AD91-56E832636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18" y="1608498"/>
            <a:ext cx="8596668" cy="3880773"/>
          </a:xfrm>
        </p:spPr>
        <p:txBody>
          <a:bodyPr/>
          <a:lstStyle/>
          <a:p>
            <a:r>
              <a:rPr lang="it-IT" sz="2800" dirty="0"/>
              <a:t>Una volta autenticato, l’utente potrà:</a:t>
            </a:r>
          </a:p>
          <a:p>
            <a:pPr lvl="1"/>
            <a:r>
              <a:rPr lang="it-IT" sz="2400" dirty="0"/>
              <a:t>Aprire la Cassaforte da telefono</a:t>
            </a:r>
          </a:p>
          <a:p>
            <a:pPr lvl="1"/>
            <a:r>
              <a:rPr lang="it-IT" sz="2400" dirty="0"/>
              <a:t>Controllare gli accessi per data</a:t>
            </a:r>
          </a:p>
          <a:p>
            <a:pPr lvl="1"/>
            <a:endParaRPr lang="it-IT" sz="2400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0FF0ED-E5D9-4F47-B62C-A15302770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044" y="775341"/>
            <a:ext cx="3493913" cy="58689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27424E0-AFE9-416A-85F0-3A55FB7A6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044" y="723017"/>
            <a:ext cx="3556762" cy="5921313"/>
          </a:xfrm>
          <a:prstGeom prst="rect">
            <a:avLst/>
          </a:prstGeom>
        </p:spPr>
      </p:pic>
      <p:pic>
        <p:nvPicPr>
          <p:cNvPr id="6" name="Accessi">
            <a:hlinkClick r:id="" action="ppaction://media"/>
            <a:extLst>
              <a:ext uri="{FF2B5EF4-FFF2-40B4-BE49-F238E27FC236}">
                <a16:creationId xmlns:a16="http://schemas.microsoft.com/office/drawing/2014/main" id="{7F536DF2-6F08-4E4C-A12B-836724FD9B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2439" y="3343841"/>
            <a:ext cx="5594284" cy="31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Dispositivi e moduli utilizzati a livello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2400" dirty="0"/>
              <a:t>Arduino Mega</a:t>
            </a:r>
          </a:p>
          <a:p>
            <a:r>
              <a:rPr lang="it-IT" sz="2400" dirty="0"/>
              <a:t>Motorino Step to Step </a:t>
            </a:r>
          </a:p>
          <a:p>
            <a:r>
              <a:rPr lang="it-IT" sz="2400" dirty="0"/>
              <a:t>Sensore Bluetooth HC-06</a:t>
            </a:r>
          </a:p>
          <a:p>
            <a:r>
              <a:rPr lang="it-IT" sz="2400" dirty="0"/>
              <a:t>Modulo RTC (Orologio)</a:t>
            </a:r>
          </a:p>
          <a:p>
            <a:r>
              <a:rPr lang="it-IT" sz="2400" dirty="0"/>
              <a:t>Modulo espansione memoria </a:t>
            </a:r>
          </a:p>
          <a:p>
            <a:r>
              <a:rPr lang="it-IT" sz="2400" dirty="0"/>
              <a:t>Tastierino numerico</a:t>
            </a:r>
          </a:p>
          <a:p>
            <a:r>
              <a:rPr lang="it-IT" sz="2400" dirty="0"/>
              <a:t>Sensore d'impronte digitali</a:t>
            </a:r>
          </a:p>
          <a:p>
            <a:r>
              <a:rPr lang="it-IT" sz="2400" dirty="0"/>
              <a:t>Schermo LCD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E8D386-8DA0-451B-B169-97A744E1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4" y="1757145"/>
            <a:ext cx="4464438" cy="23438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60B849-37D2-4076-B78B-AF71637F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677" y="1786151"/>
            <a:ext cx="4150211" cy="29812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25B8A15-3F5E-486D-A48D-3E10B0DB1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564" y="1438443"/>
            <a:ext cx="4552950" cy="36766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87D7B1E-CC6A-4FD6-8BF1-174E61C5B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677" y="1578596"/>
            <a:ext cx="3894992" cy="38949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9D00A0F-F752-46F2-96A0-0EAEF0399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332" y="1490084"/>
            <a:ext cx="3983504" cy="39835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D504CA-C19A-4F8C-A56D-74BD9695B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878" y="1638025"/>
            <a:ext cx="3466589" cy="406575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122D5D1-E2E4-438E-95DA-9247E86E7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820" y="1692163"/>
            <a:ext cx="4010025" cy="37814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0EE468C-8A4F-4E85-9CE0-A4EEC82AE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701" y="2503800"/>
            <a:ext cx="4330274" cy="24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Linguaggi di programmazione utilizzati</a:t>
            </a:r>
          </a:p>
        </p:txBody>
      </p:sp>
      <p:pic>
        <p:nvPicPr>
          <p:cNvPr id="4" name="Segnaposto contenuto 3" descr="ardu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2181225"/>
            <a:ext cx="4845564" cy="2727737"/>
          </a:xfrm>
        </p:spPr>
      </p:pic>
      <p:pic>
        <p:nvPicPr>
          <p:cNvPr id="5" name="Immagine 4" descr="ANDRO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06" y="2019300"/>
            <a:ext cx="2854068" cy="285348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695450" y="4952365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Java per Android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450097" y="495236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Arduino </a:t>
            </a:r>
          </a:p>
        </p:txBody>
      </p:sp>
    </p:spTree>
    <p:extLst>
      <p:ext uri="{BB962C8B-B14F-4D97-AF65-F5344CB8AC3E}">
        <p14:creationId xmlns:p14="http://schemas.microsoft.com/office/powerpoint/2010/main" val="29914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4604</TotalTime>
  <Words>868</Words>
  <Application>Microsoft Office PowerPoint</Application>
  <PresentationFormat>Widescreen</PresentationFormat>
  <Paragraphs>119</Paragraphs>
  <Slides>17</Slides>
  <Notes>15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Wingdings 3</vt:lpstr>
      <vt:lpstr>Sfaccettatura</vt:lpstr>
      <vt:lpstr>Cassaforte 2.0</vt:lpstr>
      <vt:lpstr>Funzioni innovative:</vt:lpstr>
      <vt:lpstr>Funzionamento:</vt:lpstr>
      <vt:lpstr>Video illustrativi: Registrazione</vt:lpstr>
      <vt:lpstr>Video Illustrativi: Login</vt:lpstr>
      <vt:lpstr>Funzionamento: </vt:lpstr>
      <vt:lpstr>Funzionamento:</vt:lpstr>
      <vt:lpstr>Dispositivi e moduli utilizzati a livello hardware</vt:lpstr>
      <vt:lpstr>Linguaggi di programmazione utilizzati</vt:lpstr>
      <vt:lpstr>Ambienti di sviluppo utilizzati</vt:lpstr>
      <vt:lpstr>Sviluppo applicazione</vt:lpstr>
      <vt:lpstr>Fasi sviluppo Android: Fase 1</vt:lpstr>
      <vt:lpstr>Fasi sviluppo Android: Fase 2</vt:lpstr>
      <vt:lpstr>Fasi sviluppo Android: Fase 3</vt:lpstr>
      <vt:lpstr>Problematiche riscontrate</vt:lpstr>
      <vt:lpstr>Sviluppi futuri</vt:lpstr>
      <vt:lpstr>Bibliografia / Sitografia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User_BeppeL</cp:lastModifiedBy>
  <cp:revision>430</cp:revision>
  <dcterms:created xsi:type="dcterms:W3CDTF">2014-08-26T23:43:54Z</dcterms:created>
  <dcterms:modified xsi:type="dcterms:W3CDTF">2017-07-05T16:54:49Z</dcterms:modified>
</cp:coreProperties>
</file>